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58" r:id="rId4"/>
    <p:sldId id="259" r:id="rId5"/>
    <p:sldId id="263" r:id="rId6"/>
    <p:sldId id="264" r:id="rId7"/>
    <p:sldId id="265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No concurrency side effects for either method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Serialization requires locking of resources. Although there are no concurrency side effects, there are costs to concurrency itself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Snapshot does not lock resources, allowing for an increase in the number of concurrent transactions while providing the same level of data consistency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No concurrency side effects for either method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Serialization requires locking of resources. Although there are no concurrency side effects, there are costs to concurrency itself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Snapshot does not lock resources, allowing for an increase in the number of concurrent transactions while providing the same level of data consistency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png>
</file>

<file path=ppt/media/image6.gif>
</file>

<file path=ppt/media/image7.png>
</file>

<file path=ppt/media/image8.jpeg>
</file>

<file path=ppt/media/image9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51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5.png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ll62794/snapshot-isolation-spec/blob/master/SnapshotIsolation.tl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Snapshot isolation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7CEBFF"/>
                </a:solidFill>
              </a:rPr>
              <a:t>Gerardo Avila</a:t>
            </a:r>
            <a:br>
              <a:rPr lang="en-US" dirty="0">
                <a:solidFill>
                  <a:srgbClr val="7CEBFF"/>
                </a:solidFill>
              </a:rPr>
            </a:br>
            <a:r>
              <a:rPr lang="en-US" dirty="0">
                <a:solidFill>
                  <a:srgbClr val="7CEBFF"/>
                </a:solidFill>
              </a:rPr>
              <a:t>COMP 335/488 – Formal Methods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B8C7-027B-85F8-78FE-B665582E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Snapshot Isolation?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197F-4E38-D82D-B71F-0DA5CCE2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commonly used in SQL Servers</a:t>
            </a:r>
          </a:p>
          <a:p>
            <a:r>
              <a:rPr lang="en-US" dirty="0"/>
              <a:t>Eliminates all phantoms – dirty, non-repeatable, and phantom reads</a:t>
            </a:r>
          </a:p>
          <a:p>
            <a:r>
              <a:rPr lang="en-US" dirty="0"/>
              <a:t>Very similar to the Serializable Isolation</a:t>
            </a:r>
          </a:p>
          <a:p>
            <a:r>
              <a:rPr lang="en-US" dirty="0"/>
              <a:t>Like Serializable Isolation, Snapshot Isolation guarantees highest degree of isolation, but the methods to achieve this are different. </a:t>
            </a:r>
          </a:p>
        </p:txBody>
      </p:sp>
    </p:spTree>
    <p:extLst>
      <p:ext uri="{BB962C8B-B14F-4D97-AF65-F5344CB8AC3E}">
        <p14:creationId xmlns:p14="http://schemas.microsoft.com/office/powerpoint/2010/main" val="200380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use Snapshot vs Serializable Isolation?</a:t>
            </a:r>
          </a:p>
        </p:txBody>
      </p:sp>
      <p:pic>
        <p:nvPicPr>
          <p:cNvPr id="11" name="Content Placeholder 4" descr="Charts">
            <a:extLst>
              <a:ext uri="{FF2B5EF4-FFF2-40B4-BE49-F238E27FC236}">
                <a16:creationId xmlns:a16="http://schemas.microsoft.com/office/drawing/2014/main" id="{47D9BE16-119C-43B2-9AE6-18C4A150C0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1025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51D86-E90A-D645-66D2-7FAC05A527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Snapshot isolation uses concurrency control to eliminate all phantoms. </a:t>
            </a:r>
          </a:p>
          <a:p>
            <a:r>
              <a:rPr lang="en-US" dirty="0"/>
              <a:t>Serializable isolation requires locking, whereas snapshot isolation uses row versioning.</a:t>
            </a:r>
          </a:p>
          <a:p>
            <a:pPr lvl="1"/>
            <a:r>
              <a:rPr lang="en-US" dirty="0"/>
              <a:t>In order to do this, snapshot isolation obtains the original version of a row (with the transaction sequence number) and stores it in </a:t>
            </a:r>
            <a:r>
              <a:rPr lang="en-US" dirty="0" err="1"/>
              <a:t>tempdb</a:t>
            </a:r>
            <a:r>
              <a:rPr lang="en-US" dirty="0"/>
              <a:t>, including the transaction in SI level access of the original data. 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1522927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38CC96A-92CD-1C10-D8E7-3B5D13001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4706" y="685849"/>
            <a:ext cx="6854248" cy="151240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2235080-A1A9-A918-C366-5BC9B7945C9D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045593" y="2059759"/>
            <a:ext cx="4038026" cy="24367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049A-16C3-0F3A-B902-4AC1A3A9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Serializable Isolation using SQL Server</a:t>
            </a:r>
          </a:p>
        </p:txBody>
      </p:sp>
      <p:pic>
        <p:nvPicPr>
          <p:cNvPr id="5" name="Content Placeholder 4" descr="Graphical user interface, text, application">
            <a:extLst>
              <a:ext uri="{FF2B5EF4-FFF2-40B4-BE49-F238E27FC236}">
                <a16:creationId xmlns:a16="http://schemas.microsoft.com/office/drawing/2014/main" id="{2BD148C7-CFDE-1F38-36D9-745D4DDC6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694" y="2177890"/>
            <a:ext cx="7071919" cy="3977954"/>
          </a:xfrm>
        </p:spPr>
      </p:pic>
    </p:spTree>
    <p:extLst>
      <p:ext uri="{BB962C8B-B14F-4D97-AF65-F5344CB8AC3E}">
        <p14:creationId xmlns:p14="http://schemas.microsoft.com/office/powerpoint/2010/main" val="275938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049A-16C3-0F3A-B902-4AC1A3A9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Snapshot Isolation using SQL Server</a:t>
            </a:r>
          </a:p>
        </p:txBody>
      </p:sp>
      <p:pic>
        <p:nvPicPr>
          <p:cNvPr id="6" name="Snapshot Isolation Example">
            <a:hlinkClick r:id="" action="ppaction://media"/>
            <a:extLst>
              <a:ext uri="{FF2B5EF4-FFF2-40B4-BE49-F238E27FC236}">
                <a16:creationId xmlns:a16="http://schemas.microsoft.com/office/drawing/2014/main" id="{A18DC2E1-3926-0FD4-EB28-F00D77B065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0562" y="1921162"/>
            <a:ext cx="8090875" cy="4345517"/>
          </a:xfrm>
        </p:spPr>
      </p:pic>
    </p:spTree>
    <p:extLst>
      <p:ext uri="{BB962C8B-B14F-4D97-AF65-F5344CB8AC3E}">
        <p14:creationId xmlns:p14="http://schemas.microsoft.com/office/powerpoint/2010/main" val="378416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Time to view some </a:t>
            </a:r>
            <a:r>
              <a:rPr lang="en-US" dirty="0">
                <a:solidFill>
                  <a:schemeClr val="bg2"/>
                </a:solidFill>
                <a:hlinkClick r:id="rId3"/>
              </a:rPr>
              <a:t>GitHub</a:t>
            </a:r>
            <a:br>
              <a:rPr lang="en-US" dirty="0">
                <a:solidFill>
                  <a:schemeClr val="bg2"/>
                </a:solidFill>
              </a:rPr>
            </a:br>
            <a:br>
              <a:rPr lang="en-US" dirty="0">
                <a:solidFill>
                  <a:schemeClr val="bg2"/>
                </a:solidFill>
              </a:rPr>
            </a:b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968" r="12968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D60CBA9-BF8E-B948-2C73-3AA52DF12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723899"/>
            <a:ext cx="3723936" cy="2354861"/>
          </a:xfrm>
        </p:spPr>
        <p:txBody>
          <a:bodyPr>
            <a:normAutofit/>
          </a:bodyPr>
          <a:lstStyle/>
          <a:p>
            <a:r>
              <a:rPr lang="en-US" dirty="0"/>
              <a:t>Snapshot Isolation Code Example in TLA</a:t>
            </a:r>
          </a:p>
        </p:txBody>
      </p:sp>
    </p:spTree>
    <p:extLst>
      <p:ext uri="{BB962C8B-B14F-4D97-AF65-F5344CB8AC3E}">
        <p14:creationId xmlns:p14="http://schemas.microsoft.com/office/powerpoint/2010/main" val="168171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Reference Page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E62CB9-2A34-42DC-EA35-151D8E04EA98}"/>
              </a:ext>
            </a:extLst>
          </p:cNvPr>
          <p:cNvSpPr txBox="1"/>
          <p:nvPr/>
        </p:nvSpPr>
        <p:spPr>
          <a:xfrm>
            <a:off x="620785" y="1631204"/>
            <a:ext cx="7155809" cy="397031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effectLst/>
              </a:rPr>
              <a:t>Booth, Adrian. “Designing Data Intensive Applications: Strong Isolation Using Serializability.” 	</a:t>
            </a:r>
            <a:r>
              <a:rPr lang="en-US" sz="1400" i="1" dirty="0">
                <a:effectLst/>
              </a:rPr>
              <a:t>Medium</a:t>
            </a:r>
            <a:r>
              <a:rPr lang="en-US" sz="1400" dirty="0">
                <a:effectLst/>
              </a:rPr>
              <a:t>, The Startup, 17 May 2020, https://medium.com/swlh/designing-data-intensive-	applications-strong-isolation-using-serializability-8f4994c0834.</a:t>
            </a:r>
          </a:p>
          <a:p>
            <a:r>
              <a:rPr lang="en-US" sz="1400" dirty="0">
                <a:effectLst/>
              </a:rPr>
              <a:t> </a:t>
            </a:r>
          </a:p>
          <a:p>
            <a:r>
              <a:rPr lang="en-US" sz="1400" dirty="0" err="1">
                <a:effectLst/>
              </a:rPr>
              <a:t>Gigoyan</a:t>
            </a:r>
            <a:r>
              <a:rPr lang="en-US" sz="1400" dirty="0">
                <a:effectLst/>
              </a:rPr>
              <a:t>, Sergey. “READ_COMMITTED_SNAPSHOT And SNAPSHOT_ISOLATION Levels in 	SQL Server.” </a:t>
            </a:r>
            <a:r>
              <a:rPr lang="en-US" sz="1400" i="1" dirty="0">
                <a:effectLst/>
              </a:rPr>
              <a:t>SQL Server Tips, Techniques and Articles</a:t>
            </a:r>
            <a:r>
              <a:rPr lang="en-US" sz="1400" dirty="0">
                <a:effectLst/>
              </a:rPr>
              <a:t>, </a:t>
            </a:r>
            <a:r>
              <a:rPr lang="en-US" sz="1400" dirty="0" err="1">
                <a:effectLst/>
              </a:rPr>
              <a:t>MSSQLTips</a:t>
            </a:r>
            <a:r>
              <a:rPr lang="en-US" sz="1400" dirty="0">
                <a:effectLst/>
              </a:rPr>
              <a:t>, 20 Aug. 2020, 	https://www.mssqltips.com/sqlservertip/6532/readcommittedsnapshot-and-	</a:t>
            </a:r>
            <a:r>
              <a:rPr lang="en-US" sz="1400" dirty="0" err="1">
                <a:effectLst/>
              </a:rPr>
              <a:t>snapshotisolation</a:t>
            </a:r>
            <a:r>
              <a:rPr lang="en-US" sz="1400" dirty="0">
                <a:effectLst/>
              </a:rPr>
              <a:t>-levels-in-</a:t>
            </a:r>
            <a:r>
              <a:rPr lang="en-US" sz="1400" dirty="0" err="1">
                <a:effectLst/>
              </a:rPr>
              <a:t>sql</a:t>
            </a:r>
            <a:r>
              <a:rPr lang="en-US" sz="1400" dirty="0">
                <a:effectLst/>
              </a:rPr>
              <a:t>-	server/#:~:text=SQL%20Server%20SNAPSHOT%20isolation%20level,achieving%20this%2	0are%20quite%20different. </a:t>
            </a:r>
          </a:p>
          <a:p>
            <a:endParaRPr lang="en-US" sz="1400" dirty="0">
              <a:effectLst/>
            </a:endParaRPr>
          </a:p>
          <a:p>
            <a:r>
              <a:rPr lang="en-US" sz="1400" dirty="0" err="1">
                <a:effectLst/>
              </a:rPr>
              <a:t>Kudvenkat</a:t>
            </a:r>
            <a:r>
              <a:rPr lang="en-US" sz="1400" dirty="0">
                <a:effectLst/>
              </a:rPr>
              <a:t>, director. </a:t>
            </a:r>
            <a:r>
              <a:rPr lang="en-US" sz="1400" i="1" dirty="0">
                <a:effectLst/>
              </a:rPr>
              <a:t>Snapshot Isolation Level in SQL Server</a:t>
            </a:r>
            <a:r>
              <a:rPr lang="en-US" sz="1400" dirty="0">
                <a:effectLst/>
              </a:rPr>
              <a:t>. </a:t>
            </a:r>
            <a:r>
              <a:rPr lang="en-US" sz="1400" i="1" dirty="0">
                <a:effectLst/>
              </a:rPr>
              <a:t>YouTube</a:t>
            </a:r>
            <a:r>
              <a:rPr lang="en-US" sz="1400" dirty="0">
                <a:effectLst/>
              </a:rPr>
              <a:t>, YouTube, 19 Aug. 2015, 	https://www.youtube.com/watch?v=9NVu17LjPSA. Accessed 8 Dec. 2022. </a:t>
            </a:r>
          </a:p>
          <a:p>
            <a:endParaRPr lang="en-US" sz="1400" dirty="0">
              <a:effectLst/>
            </a:endParaRPr>
          </a:p>
          <a:p>
            <a:r>
              <a:rPr lang="en-US" sz="1400" dirty="0">
                <a:effectLst/>
              </a:rPr>
              <a:t>will62794. “Snapshot-Isolation-Spec/</a:t>
            </a:r>
            <a:r>
              <a:rPr lang="en-US" sz="1400" dirty="0" err="1">
                <a:effectLst/>
              </a:rPr>
              <a:t>Snapshotisolation.tla</a:t>
            </a:r>
            <a:r>
              <a:rPr lang="en-US" sz="1400" dirty="0">
                <a:effectLst/>
              </a:rPr>
              <a:t> at Master · WILL62794/Snapshot-	Isolation-Spec.” </a:t>
            </a:r>
            <a:r>
              <a:rPr lang="en-US" sz="1400" i="1" dirty="0">
                <a:effectLst/>
              </a:rPr>
              <a:t>GitHub</a:t>
            </a:r>
            <a:r>
              <a:rPr lang="en-US" sz="1400" dirty="0">
                <a:effectLst/>
              </a:rPr>
              <a:t>, 28 Feb. 2018, https://github.com/will62794/snapshot-isolation-	spec/blob/master/SnapshotIsolation.tla.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450</TotalTime>
  <Words>418</Words>
  <Application>Microsoft Office PowerPoint</Application>
  <PresentationFormat>Widescreen</PresentationFormat>
  <Paragraphs>31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Dividend</vt:lpstr>
      <vt:lpstr>Snapshot isolation</vt:lpstr>
      <vt:lpstr>What is Snapshot Isolation?</vt:lpstr>
      <vt:lpstr>Why should we use Snapshot vs Serializable Isolation?</vt:lpstr>
      <vt:lpstr>PowerPoint Presentation</vt:lpstr>
      <vt:lpstr>Example of Serializable Isolation using SQL Server</vt:lpstr>
      <vt:lpstr>Example of Snapshot Isolation using SQL Server</vt:lpstr>
      <vt:lpstr>Snapshot Isolation Code Example in TLA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Snapshot isolation</dc:title>
  <dc:creator>Gerardo Avila</dc:creator>
  <cp:lastModifiedBy>Gerardo Avila</cp:lastModifiedBy>
  <cp:revision>4</cp:revision>
  <dcterms:created xsi:type="dcterms:W3CDTF">2022-12-08T15:42:04Z</dcterms:created>
  <dcterms:modified xsi:type="dcterms:W3CDTF">2022-12-08T23:12:15Z</dcterms:modified>
</cp:coreProperties>
</file>